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7"/>
  </p:notesMasterIdLst>
  <p:sldIdLst>
    <p:sldId id="340" r:id="rId2"/>
    <p:sldId id="341" r:id="rId3"/>
    <p:sldId id="362" r:id="rId4"/>
    <p:sldId id="342" r:id="rId5"/>
    <p:sldId id="363" r:id="rId6"/>
    <p:sldId id="343" r:id="rId7"/>
    <p:sldId id="347" r:id="rId8"/>
    <p:sldId id="364" r:id="rId9"/>
    <p:sldId id="366" r:id="rId10"/>
    <p:sldId id="365" r:id="rId11"/>
    <p:sldId id="348" r:id="rId12"/>
    <p:sldId id="345" r:id="rId13"/>
    <p:sldId id="367" r:id="rId14"/>
    <p:sldId id="349" r:id="rId15"/>
    <p:sldId id="351" r:id="rId16"/>
    <p:sldId id="371" r:id="rId17"/>
    <p:sldId id="372" r:id="rId18"/>
    <p:sldId id="373" r:id="rId19"/>
    <p:sldId id="368" r:id="rId20"/>
    <p:sldId id="369" r:id="rId21"/>
    <p:sldId id="370" r:id="rId22"/>
    <p:sldId id="374" r:id="rId23"/>
    <p:sldId id="375" r:id="rId24"/>
    <p:sldId id="376" r:id="rId25"/>
    <p:sldId id="377" r:id="rId26"/>
    <p:sldId id="378" r:id="rId27"/>
    <p:sldId id="379" r:id="rId28"/>
    <p:sldId id="344" r:id="rId29"/>
    <p:sldId id="353" r:id="rId30"/>
    <p:sldId id="354" r:id="rId31"/>
    <p:sldId id="355" r:id="rId32"/>
    <p:sldId id="359" r:id="rId33"/>
    <p:sldId id="357" r:id="rId34"/>
    <p:sldId id="358" r:id="rId35"/>
    <p:sldId id="360" r:id="rId36"/>
    <p:sldId id="361" r:id="rId37"/>
    <p:sldId id="346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Scholz" initials="PS" lastIdx="1" clrIdx="0">
    <p:extLst>
      <p:ext uri="{19B8F6BF-5375-455C-9EA6-DF929625EA0E}">
        <p15:presenceInfo xmlns:p15="http://schemas.microsoft.com/office/powerpoint/2012/main" userId="a00696840c615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606060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>
      <p:cViewPr varScale="1">
        <p:scale>
          <a:sx n="81" d="100"/>
          <a:sy n="81" d="100"/>
        </p:scale>
        <p:origin x="1698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13.05.2019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12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Korpora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Korpus</a:t>
            </a:r>
            <a:br>
              <a:rPr lang="de-DE" sz="2800" dirty="0"/>
            </a:br>
            <a:r>
              <a:rPr lang="de-DE" sz="2800" dirty="0"/>
              <a:t>Große Sammlung an Text, z.B. Nachrichtenarchive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Treebank</a:t>
            </a:r>
            <a:br>
              <a:rPr lang="de-DE" sz="2800" dirty="0"/>
            </a:br>
            <a:r>
              <a:rPr lang="de-DE" sz="2800" dirty="0"/>
              <a:t>Korpus, dessen Sätze mit Tags und Satzstrukturinformationen (Parse </a:t>
            </a:r>
            <a:r>
              <a:rPr lang="de-DE" sz="2800" i="1" dirty="0" err="1"/>
              <a:t>Tree</a:t>
            </a:r>
            <a:r>
              <a:rPr lang="de-DE" sz="2800" dirty="0" err="1"/>
              <a:t>s</a:t>
            </a:r>
            <a:r>
              <a:rPr lang="de-DE" sz="2800" dirty="0"/>
              <a:t>) versehen sind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Goldstandard</a:t>
            </a:r>
            <a:br>
              <a:rPr lang="de-DE" sz="2800" dirty="0"/>
            </a:br>
            <a:r>
              <a:rPr lang="de-DE" sz="2800" dirty="0" err="1"/>
              <a:t>Treebank</a:t>
            </a:r>
            <a:r>
              <a:rPr lang="de-DE" sz="2800" dirty="0"/>
              <a:t>, die zu nahezu 100% Korrektheit korrigiert wurde</a:t>
            </a:r>
            <a:br>
              <a:rPr lang="de-DE" sz="2800" dirty="0"/>
            </a:br>
            <a:r>
              <a:rPr lang="de-DE" sz="2800" dirty="0"/>
              <a:t>Basis für Training</a:t>
            </a:r>
            <a:br>
              <a:rPr lang="de-DE" sz="2800" dirty="0"/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86799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A8593-6F27-4D85-B01A-FD8B28F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</a:t>
            </a:r>
            <a:r>
              <a:rPr lang="de-DE" dirty="0">
                <a:latin typeface="+mj-lt"/>
              </a:rPr>
              <a:t> </a:t>
            </a:r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B79CF-17A0-4D17-B14D-D77846A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Datenverarbeitungsplattform nach „Steckkasten“-Prinzip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erzeugen und verarbeiten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Übergabeobjekte standardisieren Ein- und Ausgänge von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Prozesse bestehen aus </a:t>
            </a:r>
            <a:br>
              <a:rPr lang="de-DE" sz="2800" dirty="0"/>
            </a:br>
            <a:r>
              <a:rPr lang="de-DE" sz="2800" dirty="0"/>
              <a:t>verbundenen Operatoren, </a:t>
            </a:r>
            <a:br>
              <a:rPr lang="de-DE" sz="2800" dirty="0"/>
            </a:br>
            <a:r>
              <a:rPr lang="de-DE" sz="2800" dirty="0"/>
              <a:t>ggf. Eingängen und mind. </a:t>
            </a:r>
            <a:br>
              <a:rPr lang="de-DE" sz="2800" dirty="0"/>
            </a:br>
            <a:r>
              <a:rPr lang="de-DE" sz="2800" dirty="0"/>
              <a:t>einem Ausgang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285007-F09F-4DCA-BB6B-2E682C9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6" y="3868688"/>
            <a:ext cx="5258534" cy="44202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2A1841-9DA0-4EB0-A4F4-B39D1BF2A582}"/>
              </a:ext>
            </a:extLst>
          </p:cNvPr>
          <p:cNvSpPr txBox="1"/>
          <p:nvPr/>
        </p:nvSpPr>
        <p:spPr>
          <a:xfrm>
            <a:off x="7096127" y="8288905"/>
            <a:ext cx="219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Beispiel-Teilprozess</a:t>
            </a:r>
          </a:p>
        </p:txBody>
      </p:sp>
    </p:spTree>
    <p:extLst>
      <p:ext uri="{BB962C8B-B14F-4D97-AF65-F5344CB8AC3E}">
        <p14:creationId xmlns:p14="http://schemas.microsoft.com/office/powerpoint/2010/main" val="7694414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3076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4235-9A6C-4CAC-B260-0521A839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Unterteilung der Arbeitsschritte</a:t>
            </a:r>
          </a:p>
        </p:txBody>
      </p:sp>
      <p:pic>
        <p:nvPicPr>
          <p:cNvPr id="28" name="Inhaltsplatzhalter 3" descr="Dokument">
            <a:extLst>
              <a:ext uri="{FF2B5EF4-FFF2-40B4-BE49-F238E27FC236}">
                <a16:creationId xmlns:a16="http://schemas.microsoft.com/office/drawing/2014/main" id="{566E7402-A42A-425D-A991-343A912F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14459" y="415672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Zahnräder">
            <a:extLst>
              <a:ext uri="{FF2B5EF4-FFF2-40B4-BE49-F238E27FC236}">
                <a16:creationId xmlns:a16="http://schemas.microsoft.com/office/drawing/2014/main" id="{02451410-A008-411D-B939-97D1059B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067" y="4156720"/>
            <a:ext cx="914400" cy="914400"/>
          </a:xfrm>
          <a:prstGeom prst="rect">
            <a:avLst/>
          </a:prstGeom>
        </p:spPr>
      </p:pic>
      <p:pic>
        <p:nvPicPr>
          <p:cNvPr id="30" name="Grafik 29" descr="Umschlag">
            <a:extLst>
              <a:ext uri="{FF2B5EF4-FFF2-40B4-BE49-F238E27FC236}">
                <a16:creationId xmlns:a16="http://schemas.microsoft.com/office/drawing/2014/main" id="{B6D3B8B7-EA50-43EB-8E86-80DC13C3D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371" y="4156720"/>
            <a:ext cx="914400" cy="914400"/>
          </a:xfrm>
          <a:prstGeom prst="rect">
            <a:avLst/>
          </a:prstGeom>
        </p:spPr>
      </p:pic>
      <p:pic>
        <p:nvPicPr>
          <p:cNvPr id="31" name="Grafik 30" descr="Forschung">
            <a:extLst>
              <a:ext uri="{FF2B5EF4-FFF2-40B4-BE49-F238E27FC236}">
                <a16:creationId xmlns:a16="http://schemas.microsoft.com/office/drawing/2014/main" id="{418F392B-0E27-491E-BD3A-BAE699A72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9675" y="4154274"/>
            <a:ext cx="914400" cy="914400"/>
          </a:xfrm>
          <a:prstGeom prst="rect">
            <a:avLst/>
          </a:prstGeom>
        </p:spPr>
      </p:pic>
      <p:pic>
        <p:nvPicPr>
          <p:cNvPr id="32" name="Grafik 31" descr="Säge">
            <a:extLst>
              <a:ext uri="{FF2B5EF4-FFF2-40B4-BE49-F238E27FC236}">
                <a16:creationId xmlns:a16="http://schemas.microsoft.com/office/drawing/2014/main" id="{04BBBAEE-8B22-47DF-A37A-4BF6A1458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0763" y="4154274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38E4215-0800-43F0-8D98-79830E16FE69}"/>
              </a:ext>
            </a:extLst>
          </p:cNvPr>
          <p:cNvSpPr txBox="1"/>
          <p:nvPr/>
        </p:nvSpPr>
        <p:spPr>
          <a:xfrm>
            <a:off x="488193" y="506867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144BB06-AC77-4C62-A5E3-9C1EB09D3E3B}"/>
              </a:ext>
            </a:extLst>
          </p:cNvPr>
          <p:cNvSpPr txBox="1"/>
          <p:nvPr/>
        </p:nvSpPr>
        <p:spPr>
          <a:xfrm>
            <a:off x="3209560" y="506867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4A3B5D3-AB47-4FE2-8C97-96BDC3E2FC6A}"/>
              </a:ext>
            </a:extLst>
          </p:cNvPr>
          <p:cNvSpPr txBox="1"/>
          <p:nvPr/>
        </p:nvSpPr>
        <p:spPr>
          <a:xfrm>
            <a:off x="6021812" y="506387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37823BA-A68A-4E7F-9D94-B7241D38C229}"/>
              </a:ext>
            </a:extLst>
          </p:cNvPr>
          <p:cNvSpPr txBox="1"/>
          <p:nvPr/>
        </p:nvSpPr>
        <p:spPr>
          <a:xfrm>
            <a:off x="8625132" y="507112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29BA5E0-4DBE-47BC-B426-0C3C8EE6B505}"/>
              </a:ext>
            </a:extLst>
          </p:cNvPr>
          <p:cNvSpPr txBox="1"/>
          <p:nvPr/>
        </p:nvSpPr>
        <p:spPr>
          <a:xfrm>
            <a:off x="11336717" y="506151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C9EBBD-CA37-426B-B837-52DB05A8854A}"/>
              </a:ext>
            </a:extLst>
          </p:cNvPr>
          <p:cNvCxnSpPr>
            <a:stCxn id="28" idx="3"/>
            <a:endCxn id="32" idx="1"/>
          </p:cNvCxnSpPr>
          <p:nvPr/>
        </p:nvCxnSpPr>
        <p:spPr bwMode="auto">
          <a:xfrm flipV="1">
            <a:off x="1428859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829E5A4-69D3-432F-BFEB-6995058D3E44}"/>
              </a:ext>
            </a:extLst>
          </p:cNvPr>
          <p:cNvCxnSpPr>
            <a:stCxn id="32" idx="3"/>
            <a:endCxn id="29" idx="1"/>
          </p:cNvCxnSpPr>
          <p:nvPr/>
        </p:nvCxnSpPr>
        <p:spPr bwMode="auto">
          <a:xfrm>
            <a:off x="4165163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2D7E974-E6DA-4342-9624-99AADC510BC9}"/>
              </a:ext>
            </a:extLst>
          </p:cNvPr>
          <p:cNvCxnSpPr>
            <a:stCxn id="29" idx="3"/>
            <a:endCxn id="30" idx="1"/>
          </p:cNvCxnSpPr>
          <p:nvPr/>
        </p:nvCxnSpPr>
        <p:spPr bwMode="auto">
          <a:xfrm>
            <a:off x="6901467" y="461392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E08F3D8-ECFC-487F-A406-E4DC33923CBF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 flipV="1">
            <a:off x="9637771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itel 1">
            <a:extLst>
              <a:ext uri="{FF2B5EF4-FFF2-40B4-BE49-F238E27FC236}">
                <a16:creationId xmlns:a16="http://schemas.microsoft.com/office/drawing/2014/main" id="{58746AFB-E71E-437D-95DF-A120300421C1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8685230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03F7D87-DAB8-4ABF-887E-85FB1B348D97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1123-14AB-4DDB-AB37-40E560D5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Einlesen von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B9509-D02E-4617-82A1-DDA8F94D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076600"/>
            <a:ext cx="12106770" cy="56166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 	Dateien (Dokumente)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 	Interne Darstellung der Dateiinhalte (Text)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 	Wird von RM Übernommen</a:t>
            </a:r>
            <a:br>
              <a:rPr lang="de-DE" sz="2800" dirty="0"/>
            </a:br>
            <a:endParaRPr lang="de-DE" sz="2800" dirty="0"/>
          </a:p>
        </p:txBody>
      </p:sp>
      <p:pic>
        <p:nvPicPr>
          <p:cNvPr id="4" name="Inhaltsplatzhalter 3" descr="Dokument">
            <a:extLst>
              <a:ext uri="{FF2B5EF4-FFF2-40B4-BE49-F238E27FC236}">
                <a16:creationId xmlns:a16="http://schemas.microsoft.com/office/drawing/2014/main" id="{919DD029-4D5B-4A31-B4F2-10A108E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Zahnräder">
            <a:extLst>
              <a:ext uri="{FF2B5EF4-FFF2-40B4-BE49-F238E27FC236}">
                <a16:creationId xmlns:a16="http://schemas.microsoft.com/office/drawing/2014/main" id="{A583B654-2D43-40E8-BFDD-59D453060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6" name="Grafik 5" descr="Umschlag">
            <a:extLst>
              <a:ext uri="{FF2B5EF4-FFF2-40B4-BE49-F238E27FC236}">
                <a16:creationId xmlns:a16="http://schemas.microsoft.com/office/drawing/2014/main" id="{22E2CFE0-48E3-4ED6-96B0-2253A202C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7" name="Grafik 6" descr="Forschung">
            <a:extLst>
              <a:ext uri="{FF2B5EF4-FFF2-40B4-BE49-F238E27FC236}">
                <a16:creationId xmlns:a16="http://schemas.microsoft.com/office/drawing/2014/main" id="{75D5F494-C3A9-458F-AF26-FDAE4C95F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8" name="Grafik 7" descr="Säge">
            <a:extLst>
              <a:ext uri="{FF2B5EF4-FFF2-40B4-BE49-F238E27FC236}">
                <a16:creationId xmlns:a16="http://schemas.microsoft.com/office/drawing/2014/main" id="{12847924-FC59-4DFD-92AC-8735C0E86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E3B1E3-5E68-424A-BA43-43162918D568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57ED0E-94FC-44EA-929B-402AB5D8F120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212DF7-B5FE-4CFE-8A88-454ADB9B8B16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290C4-205D-4C83-B131-FB38BD5796CD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2546BC-02A4-4897-98A3-77E5103B8622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964316A-F611-4164-A413-843668E843A3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4ED8B6-0ED6-4435-8EA7-698D2939F481}"/>
              </a:ext>
            </a:extLst>
          </p:cNvPr>
          <p:cNvCxnSpPr>
            <a:stCxn id="8" idx="3"/>
            <a:endCxn id="5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358D0E-6086-4D76-BC29-1E8E15F14265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A0DE13-C4ED-4408-8645-D0B6B6C59EC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5E32362D-CE4A-4897-B214-792636D3FA7D}"/>
              </a:ext>
            </a:extLst>
          </p:cNvPr>
          <p:cNvSpPr/>
          <p:nvPr/>
        </p:nvSpPr>
        <p:spPr bwMode="auto">
          <a:xfrm>
            <a:off x="99389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209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</a:t>
            </a:r>
            <a:r>
              <a:rPr lang="de-DE" sz="2800" b="1" dirty="0"/>
              <a:t>Token</a:t>
            </a:r>
            <a:r>
              <a:rPr lang="de-DE" sz="2800" dirty="0"/>
              <a:t>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361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Token: 				</a:t>
            </a:r>
            <a:r>
              <a:rPr lang="de-DE" sz="2800" dirty="0"/>
              <a:t>Wort oder Symbol, dem ein POS-Tag</a:t>
            </a:r>
            <a:br>
              <a:rPr lang="de-DE" sz="2800" dirty="0"/>
            </a:br>
            <a:r>
              <a:rPr lang="de-DE" sz="2800" dirty="0"/>
              <a:t>					zugewiesen soll.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Wortsequenzierung</a:t>
            </a:r>
            <a:r>
              <a:rPr lang="de-DE" sz="2800" dirty="0"/>
              <a:t>:	Zerlegung von Text in Token (auch:</a:t>
            </a:r>
            <a:br>
              <a:rPr lang="de-DE" sz="2800" dirty="0"/>
            </a:br>
            <a:r>
              <a:rPr lang="de-DE" sz="2800" dirty="0"/>
              <a:t>					</a:t>
            </a:r>
            <a:r>
              <a:rPr lang="de-DE" sz="2800" i="1" dirty="0" err="1"/>
              <a:t>Tokenization</a:t>
            </a:r>
            <a:r>
              <a:rPr lang="de-DE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Problem:</a:t>
            </a:r>
            <a:r>
              <a:rPr lang="de-DE" sz="2800" dirty="0"/>
              <a:t>			Iteratives Vergleichen auf unterschiedlich</a:t>
            </a:r>
            <a:br>
              <a:rPr lang="de-DE" sz="2800" dirty="0"/>
            </a:br>
            <a:r>
              <a:rPr lang="de-DE" sz="2800" dirty="0"/>
              <a:t>					sequenzierten Token-Ketten sehr schwer</a:t>
            </a:r>
            <a:endParaRPr lang="de-DE" sz="2400" b="1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806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Beispiel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Ein einfacher Iterator über </a:t>
            </a:r>
            <a:r>
              <a:rPr lang="de-DE" sz="2800" i="1" dirty="0"/>
              <a:t>i</a:t>
            </a:r>
            <a:r>
              <a:rPr lang="de-DE" sz="2800" dirty="0"/>
              <a:t> würde ab </a:t>
            </a:r>
            <a:r>
              <a:rPr lang="de-DE" sz="2800" i="1" dirty="0"/>
              <a:t>i=3 </a:t>
            </a:r>
            <a:br>
              <a:rPr lang="de-DE" sz="2800" i="1" dirty="0"/>
            </a:br>
            <a:r>
              <a:rPr lang="de-DE" sz="2800" i="1" dirty="0"/>
              <a:t>	</a:t>
            </a:r>
            <a:r>
              <a:rPr lang="de-DE" sz="2800" dirty="0"/>
              <a:t>ungleiche Token vergleichen!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DC5E49B7-A58B-48DB-BC51-93483F48E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16887"/>
              </p:ext>
            </p:extLst>
          </p:nvPr>
        </p:nvGraphicFramePr>
        <p:xfrm>
          <a:off x="3622080" y="3975754"/>
          <a:ext cx="8522623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613072984"/>
                    </a:ext>
                  </a:extLst>
                </a:gridCol>
                <a:gridCol w="1162325">
                  <a:extLst>
                    <a:ext uri="{9D8B030D-6E8A-4147-A177-3AD203B41FA5}">
                      <a16:colId xmlns:a16="http://schemas.microsoft.com/office/drawing/2014/main" val="77292064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574069958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311025978"/>
                    </a:ext>
                  </a:extLst>
                </a:gridCol>
                <a:gridCol w="1865786">
                  <a:extLst>
                    <a:ext uri="{9D8B030D-6E8A-4147-A177-3AD203B41FA5}">
                      <a16:colId xmlns:a16="http://schemas.microsoft.com/office/drawing/2014/main" val="1160959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Baden-Württemberg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7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Württemberg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162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3C066670-592E-40AC-AF7F-0C793BAC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1809"/>
              </p:ext>
            </p:extLst>
          </p:nvPr>
        </p:nvGraphicFramePr>
        <p:xfrm>
          <a:off x="285087" y="3975754"/>
          <a:ext cx="3110798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10798">
                  <a:extLst>
                    <a:ext uri="{9D8B030D-6E8A-4147-A177-3AD203B41FA5}">
                      <a16:colId xmlns:a16="http://schemas.microsoft.com/office/drawing/2014/main" val="173209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Index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3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63"/>
                  </a:ext>
                </a:extLst>
              </a:tr>
            </a:tbl>
          </a:graphicData>
        </a:graphic>
      </p:graphicFrame>
      <p:pic>
        <p:nvPicPr>
          <p:cNvPr id="25" name="Grafik 24" descr="Hochspannung">
            <a:extLst>
              <a:ext uri="{FF2B5EF4-FFF2-40B4-BE49-F238E27FC236}">
                <a16:creationId xmlns:a16="http://schemas.microsoft.com/office/drawing/2014/main" id="{296AF8D0-EEAC-49AA-9988-569AEDD1E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2242" y="58446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14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Lösungsansätze</a:t>
            </a:r>
          </a:p>
          <a:p>
            <a:pPr marL="0" indent="0"/>
            <a:r>
              <a:rPr lang="de-DE" sz="2800" b="1" dirty="0"/>
              <a:t>	</a:t>
            </a:r>
            <a:r>
              <a:rPr lang="de-DE" sz="2800" u="sng" dirty="0"/>
              <a:t>Option 1 (bevorzugt):</a:t>
            </a:r>
          </a:p>
          <a:p>
            <a:pPr marL="0" indent="0"/>
            <a:r>
              <a:rPr lang="de-DE" sz="2800" dirty="0"/>
              <a:t>	Wortsequenzierung soll nur einmal stattfinden, sodass keine</a:t>
            </a:r>
            <a:br>
              <a:rPr lang="de-DE" sz="2800" dirty="0"/>
            </a:br>
            <a:r>
              <a:rPr lang="de-DE" sz="2800" dirty="0"/>
              <a:t>	Unterschiede möglich sind.</a:t>
            </a:r>
            <a:br>
              <a:rPr lang="de-DE" sz="2800" dirty="0"/>
            </a:b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</a:t>
            </a:r>
            <a:r>
              <a:rPr lang="de-DE" sz="2800" u="sng" dirty="0"/>
              <a:t>Option 2 (</a:t>
            </a:r>
            <a:r>
              <a:rPr lang="de-DE" sz="2800" i="1" u="sng" dirty="0" err="1"/>
              <a:t>fallback</a:t>
            </a:r>
            <a:r>
              <a:rPr lang="de-DE" sz="2800" u="sng" dirty="0"/>
              <a:t>):</a:t>
            </a:r>
            <a:endParaRPr lang="de-DE" sz="2800" b="1" u="sng" dirty="0"/>
          </a:p>
          <a:p>
            <a:pPr marL="0" indent="0"/>
            <a:r>
              <a:rPr lang="de-DE" sz="2800" b="1" dirty="0"/>
              <a:t>	Satzsequenzierung: </a:t>
            </a:r>
            <a:r>
              <a:rPr lang="de-DE" sz="2800" dirty="0"/>
              <a:t>Bestimmte Token (insb. Satzzeichen), die</a:t>
            </a:r>
            <a:br>
              <a:rPr lang="de-DE" sz="2800" dirty="0"/>
            </a:br>
            <a:r>
              <a:rPr lang="de-DE" sz="2800" dirty="0"/>
              <a:t>	immer korrekt erkannt werden, unterteilen die Token-Sequenz weiter.</a:t>
            </a:r>
            <a:br>
              <a:rPr lang="de-DE" sz="2800" dirty="0"/>
            </a:br>
            <a:r>
              <a:rPr lang="de-DE" sz="2800" dirty="0"/>
              <a:t>	→	Vergleichsfehler nur auf ihre Abschnitte beschränkt</a:t>
            </a: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32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C864E4E9-9DD9-4E04-9AF1-703F48C42F26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3372480"/>
            <a:ext cx="12106770" cy="5320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Token-Sequenz wird für den Tagger angepasst,</a:t>
            </a:r>
            <a:br>
              <a:rPr lang="de-DE" sz="2800" dirty="0"/>
            </a:br>
            <a:r>
              <a:rPr lang="de-DE" sz="2800" dirty="0"/>
              <a:t>			dem Tagger übergeben, </a:t>
            </a:r>
            <a:br>
              <a:rPr lang="de-DE" sz="2800" dirty="0"/>
            </a:br>
            <a:r>
              <a:rPr lang="de-DE" sz="2800" dirty="0"/>
              <a:t>			und das Tagging-Ergebnis ausgelesen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Der Tagger ist hier eine </a:t>
            </a:r>
            <a:r>
              <a:rPr lang="de-DE" sz="2800" i="1" dirty="0"/>
              <a:t>Black Box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5571996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C585A0-EBD3-41B5-9939-47D56E379CA8}"/>
              </a:ext>
            </a:extLst>
          </p:cNvPr>
          <p:cNvSpPr txBox="1"/>
          <p:nvPr/>
        </p:nvSpPr>
        <p:spPr>
          <a:xfrm>
            <a:off x="8333903" y="3410920"/>
            <a:ext cx="246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 token2 token3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DA35EC-F3DD-40E7-AAA9-4FED0F6AD9A5}"/>
              </a:ext>
            </a:extLst>
          </p:cNvPr>
          <p:cNvSpPr txBox="1"/>
          <p:nvPr/>
        </p:nvSpPr>
        <p:spPr>
          <a:xfrm>
            <a:off x="8333903" y="4185646"/>
            <a:ext cx="41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token1\tag1 token2\tag2 token3\tag3</a:t>
            </a:r>
          </a:p>
        </p:txBody>
      </p:sp>
    </p:spTree>
    <p:extLst>
      <p:ext uri="{BB962C8B-B14F-4D97-AF65-F5344CB8AC3E}">
        <p14:creationId xmlns:p14="http://schemas.microsoft.com/office/powerpoint/2010/main" val="10846076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Verarbeitung von natürlicher Sprache, Extraktion von Informationen über Texte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Liefert Analysen oder Grundlagen für weiterführende Untersuchungen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54859" y="6846168"/>
            <a:ext cx="165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Interpretation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56A0A85-5534-408E-83A6-59F533A84E93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Übergabeformat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2 Token-Tag-Sequenzen (spezielle Datenstruktur &amp; 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Motivation:	Zusatzinformationen (n beste Tags pro Token, </a:t>
            </a:r>
            <a:r>
              <a:rPr lang="de-DE" sz="2800" dirty="0" err="1"/>
              <a:t>Tagset</a:t>
            </a:r>
            <a:r>
              <a:rPr lang="de-DE" sz="2800" dirty="0"/>
              <a:t>,…)</a:t>
            </a:r>
            <a:br>
              <a:rPr lang="de-DE" sz="2800" dirty="0"/>
            </a:br>
            <a:r>
              <a:rPr lang="de-DE" sz="2800" dirty="0"/>
              <a:t>			textuell schwer </a:t>
            </a:r>
            <a:r>
              <a:rPr lang="de-DE" sz="2800" dirty="0" err="1"/>
              <a:t>kodierbar</a:t>
            </a:r>
            <a:br>
              <a:rPr lang="de-DE" sz="2800" dirty="0"/>
            </a:br>
            <a:r>
              <a:rPr lang="de-DE" sz="2800" dirty="0"/>
              <a:t>			→	</a:t>
            </a:r>
            <a:r>
              <a:rPr lang="de-DE" sz="2800" b="1" dirty="0"/>
              <a:t>Metainformationen</a:t>
            </a:r>
            <a:r>
              <a:rPr lang="de-DE" sz="2800" dirty="0"/>
              <a:t> vom Tagger anfügen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Evaluation kann einheitlich stattfinden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8314244" y="164246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67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Token-Tag-Sequenzen (jeweils Text oder 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Vergleich der beiden Sequenzen nach gewählten Metriken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Vergleich zweier Eingaben im definierten Übergabeformat</a:t>
            </a:r>
            <a:br>
              <a:rPr lang="de-DE" sz="2800" dirty="0"/>
            </a:br>
            <a:r>
              <a:rPr lang="de-DE" sz="2800" dirty="0"/>
              <a:t>			→ </a:t>
            </a:r>
            <a:r>
              <a:rPr lang="de-DE" sz="2800" b="1" dirty="0"/>
              <a:t>Parsen</a:t>
            </a:r>
            <a:r>
              <a:rPr lang="de-DE" sz="2800" dirty="0"/>
              <a:t> von Text nötig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Bilden von Werten nach gewählten </a:t>
            </a:r>
            <a:r>
              <a:rPr lang="de-DE" sz="2800" b="1" dirty="0"/>
              <a:t>Metriken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26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Tag-Token-Sequenz in Textform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Tag-Token-Sequenz als Datenstruktur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Parser muss die Formate der Textkodierung (er-)kennen, </a:t>
            </a:r>
            <a:br>
              <a:rPr lang="de-DE" sz="2800" dirty="0"/>
            </a:br>
            <a:r>
              <a:rPr lang="de-DE" sz="2800" dirty="0"/>
              <a:t>			sodass Parsen dann einfach ist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Alternativ (Format unbekannt) soll versucht werden, </a:t>
            </a:r>
            <a:br>
              <a:rPr lang="de-DE" sz="2800" dirty="0"/>
            </a:br>
            <a:r>
              <a:rPr lang="de-DE" sz="2800" dirty="0"/>
              <a:t>			„auf gut Glück“ Tags zu filtern (Token-Inhalt geht verloren)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72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Tag-Token-Sequenzen (Datenstruktur)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Evaluationsdaten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Iteratives Vergleichen über eingegebene Sequenz</a:t>
            </a:r>
            <a:br>
              <a:rPr lang="de-DE" sz="2800" dirty="0"/>
            </a:br>
            <a:r>
              <a:rPr lang="de-DE" sz="2800" dirty="0"/>
              <a:t>			Bildung von Hilfsstrukturen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867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Per-Tag-</a:t>
            </a:r>
            <a:r>
              <a:rPr lang="de-DE" sz="2800" b="1" dirty="0" err="1"/>
              <a:t>Accuracy</a:t>
            </a: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</a:t>
            </a:r>
            <a:r>
              <a:rPr lang="de-DE" sz="2800" b="1" dirty="0" err="1"/>
              <a:t>Sentence</a:t>
            </a:r>
            <a:r>
              <a:rPr lang="de-DE" sz="2800" b="1" dirty="0"/>
              <a:t>-</a:t>
            </a:r>
            <a:r>
              <a:rPr lang="de-DE" sz="2800" b="1" dirty="0" err="1"/>
              <a:t>Accuracy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/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/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𝑣𝑜𝑙𝑙𝑠𝑡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5370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Hilfsstruktur: </a:t>
                </a:r>
                <a:r>
                  <a:rPr lang="de-DE" sz="2800" b="1" dirty="0" err="1"/>
                  <a:t>Confusion</a:t>
                </a:r>
                <a:r>
                  <a:rPr lang="de-DE" sz="2800" b="1" dirty="0"/>
                  <a:t> Matrix (mehrklassig)</a:t>
                </a:r>
                <a:br>
                  <a:rPr lang="de-DE" sz="2800" b="1" dirty="0"/>
                </a:br>
                <a:br>
                  <a:rPr lang="de-DE" sz="2800" b="1" dirty="0"/>
                </a:br>
                <a:r>
                  <a:rPr lang="de-DE" sz="2800" dirty="0"/>
                  <a:t>Stelle [Tag x, Tag y] gibt an, wie </a:t>
                </a:r>
                <a:br>
                  <a:rPr lang="de-DE" sz="2800" dirty="0"/>
                </a:br>
                <a:r>
                  <a:rPr lang="de-DE" sz="2800" dirty="0"/>
                  <a:t>viele Token im Goldstandard als x,</a:t>
                </a:r>
                <a:br>
                  <a:rPr lang="de-DE" sz="2800" dirty="0"/>
                </a:br>
                <a:r>
                  <a:rPr lang="de-DE" sz="2800" dirty="0"/>
                  <a:t>und im Ergebnis als y beschriftet</a:t>
                </a:r>
                <a:br>
                  <a:rPr lang="de-DE" sz="2800" dirty="0"/>
                </a:br>
                <a:r>
                  <a:rPr lang="de-DE" sz="2800" dirty="0"/>
                  <a:t>sind.</a:t>
                </a:r>
                <a:br>
                  <a:rPr lang="de-DE" sz="2800" dirty="0"/>
                </a:br>
                <a:br>
                  <a:rPr lang="de-DE" sz="2800" dirty="0"/>
                </a:br>
                <a:r>
                  <a:rPr lang="de-DE" sz="2800" dirty="0"/>
                  <a:t>True/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Positive/Negative wird </a:t>
                </a:r>
                <a:r>
                  <a:rPr lang="de-DE" sz="2800" i="1" dirty="0"/>
                  <a:t>pro Tag </a:t>
                </a:r>
                <a:r>
                  <a:rPr lang="de-DE" sz="2800" dirty="0"/>
                  <a:t>berechnet!</a:t>
                </a:r>
                <a:br>
                  <a:rPr lang="de-DE" sz="2800" dirty="0"/>
                </a:br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	True Positive (x):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800" b="0" dirty="0"/>
                  <a:t>			</a:t>
                </a:r>
                <a:br>
                  <a:rPr lang="de-DE" sz="2800" b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b="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Negative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,¬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2EA5E82D-AEFE-4555-A8CE-A88E88FB7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67385"/>
              </p:ext>
            </p:extLst>
          </p:nvPr>
        </p:nvGraphicFramePr>
        <p:xfrm>
          <a:off x="6637351" y="3849680"/>
          <a:ext cx="5968308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92077">
                  <a:extLst>
                    <a:ext uri="{9D8B030D-6E8A-4147-A177-3AD203B41FA5}">
                      <a16:colId xmlns:a16="http://schemas.microsoft.com/office/drawing/2014/main" val="2012807153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211553878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3353729595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432446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1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2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3</a:t>
                      </a:r>
                    </a:p>
                  </a:txBody>
                  <a:tcPr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68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1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2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36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3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14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412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Metriken der </a:t>
                </a:r>
                <a:r>
                  <a:rPr lang="de-DE" sz="2800" dirty="0" err="1"/>
                  <a:t>Confusion</a:t>
                </a:r>
                <a:r>
                  <a:rPr lang="de-DE" sz="2800" dirty="0"/>
                  <a:t> Matrix:</a:t>
                </a:r>
              </a:p>
              <a:p>
                <a:pPr marL="0" indent="0"/>
                <a:r>
                  <a:rPr lang="de-DE" sz="2800" dirty="0"/>
                  <a:t>	</a:t>
                </a:r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Precision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Recall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F-Score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209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N-Best-</a:t>
            </a:r>
            <a:r>
              <a:rPr lang="de-DE" sz="2800" b="1" dirty="0" err="1"/>
              <a:t>Accuracy</a:t>
            </a:r>
            <a:r>
              <a:rPr lang="de-DE" sz="2800" b="1" dirty="0"/>
              <a:t>:</a:t>
            </a:r>
            <a:br>
              <a:rPr lang="de-DE" sz="2800" b="1" dirty="0"/>
            </a:br>
            <a:r>
              <a:rPr lang="de-DE" sz="2800" dirty="0"/>
              <a:t>Analog zur Per-Tag-</a:t>
            </a:r>
            <a:r>
              <a:rPr lang="de-DE" sz="2800" dirty="0" err="1"/>
              <a:t>Accuracy</a:t>
            </a:r>
            <a:r>
              <a:rPr lang="de-DE" sz="2800" dirty="0"/>
              <a:t>, allerdings ist ein Tag dann korrekt, wenn die n besten Optionen das korrekte enthalten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N-Distanz:</a:t>
            </a:r>
            <a:br>
              <a:rPr lang="de-DE" sz="2800" dirty="0"/>
            </a:br>
            <a:r>
              <a:rPr lang="de-DE" sz="2800" dirty="0"/>
              <a:t>Das wievielte der n besten Tags ist im Schnitt das erste richtige?</a:t>
            </a:r>
            <a:br>
              <a:rPr lang="de-DE" sz="2800" dirty="0"/>
            </a:br>
            <a:r>
              <a:rPr lang="de-DE" sz="2800" dirty="0"/>
              <a:t>Tag nicht gefunden 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↔ Distanz = n+1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 Metriken möglich, aber hier nicht genutzt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6493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9701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AC7AC-2159-4138-B2B2-5229FC02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r>
              <a:rPr lang="de-DE" dirty="0">
                <a:cs typeface="Calibri" panose="020F0502020204030204" pitchFamily="34" charset="0"/>
              </a:rPr>
              <a:t>-Erweiterungen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81698-A6AD-49C4-8BE9-7C733E05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Vollständig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und Übergabeobjekte können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Implementierung durch Erbbeziehungen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definieren in- und </a:t>
            </a:r>
            <a:r>
              <a:rPr lang="de-DE" sz="2800" dirty="0" err="1"/>
              <a:t>Outputports</a:t>
            </a:r>
            <a:r>
              <a:rPr lang="de-DE" sz="2800" dirty="0"/>
              <a:t> für Übergabeobjekte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Text Processing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RapidMinder</a:t>
            </a:r>
            <a:r>
              <a:rPr lang="de-DE" sz="2400" dirty="0"/>
              <a:t>-Erweiterung zum Verarbeiten von Text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Liefert Übergabeobjekt „</a:t>
            </a:r>
            <a:r>
              <a:rPr lang="de-DE" sz="2400" dirty="0" err="1"/>
              <a:t>Document</a:t>
            </a:r>
            <a:r>
              <a:rPr lang="de-DE" sz="2400" dirty="0"/>
              <a:t>“, </a:t>
            </a:r>
            <a:r>
              <a:rPr lang="de-DE" sz="2400" dirty="0" err="1"/>
              <a:t>Einlesefunktionen</a:t>
            </a:r>
            <a:r>
              <a:rPr lang="de-DE" sz="2400" dirty="0"/>
              <a:t> und Sequenzierung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Die hier implementierte Erweiterung baut darauf auf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A004ECE-9D6F-4196-AAD4-51467FB02BEE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966799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D2A1-6DD9-4B09-AB99-E6957D23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 von NLP</a:t>
            </a:r>
          </a:p>
        </p:txBody>
      </p:sp>
      <p:pic>
        <p:nvPicPr>
          <p:cNvPr id="4" name="Grafik 3" descr="Zahnräder">
            <a:extLst>
              <a:ext uri="{FF2B5EF4-FFF2-40B4-BE49-F238E27FC236}">
                <a16:creationId xmlns:a16="http://schemas.microsoft.com/office/drawing/2014/main" id="{A0F71C34-5D9E-4A19-8801-17614DDE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756" y="2356520"/>
            <a:ext cx="1249288" cy="124928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77C311-D78B-4194-AA38-7045DB37F049}"/>
              </a:ext>
            </a:extLst>
          </p:cNvPr>
          <p:cNvSpPr txBox="1"/>
          <p:nvPr/>
        </p:nvSpPr>
        <p:spPr>
          <a:xfrm>
            <a:off x="6207287" y="360580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pic>
        <p:nvPicPr>
          <p:cNvPr id="7" name="Grafik 6" descr="Spielbuch">
            <a:extLst>
              <a:ext uri="{FF2B5EF4-FFF2-40B4-BE49-F238E27FC236}">
                <a16:creationId xmlns:a16="http://schemas.microsoft.com/office/drawing/2014/main" id="{1B0FA929-5749-446A-A10F-7ACE7962F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7864" y="4610472"/>
            <a:ext cx="914400" cy="914400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805DC706-8840-43E2-8CAF-8673D1513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192" y="4610472"/>
            <a:ext cx="914400" cy="914400"/>
          </a:xfrm>
          <a:prstGeom prst="rect">
            <a:avLst/>
          </a:prstGeom>
        </p:spPr>
      </p:pic>
      <p:pic>
        <p:nvPicPr>
          <p:cNvPr id="11" name="Grafik 10" descr="Ohr">
            <a:extLst>
              <a:ext uri="{FF2B5EF4-FFF2-40B4-BE49-F238E27FC236}">
                <a16:creationId xmlns:a16="http://schemas.microsoft.com/office/drawing/2014/main" id="{6885BE73-9D08-425B-B81A-017826C74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520" y="4610472"/>
            <a:ext cx="914400" cy="914400"/>
          </a:xfrm>
          <a:prstGeom prst="rect">
            <a:avLst/>
          </a:prstGeom>
        </p:spPr>
      </p:pic>
      <p:pic>
        <p:nvPicPr>
          <p:cNvPr id="13" name="Grafik 12" descr="Unterhaltung">
            <a:extLst>
              <a:ext uri="{FF2B5EF4-FFF2-40B4-BE49-F238E27FC236}">
                <a16:creationId xmlns:a16="http://schemas.microsoft.com/office/drawing/2014/main" id="{972629F0-3A23-4998-9F1C-74BA737B5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2958" y="4610472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9F347DB-E21C-48BA-967F-B4DCE7D95843}"/>
              </a:ext>
            </a:extLst>
          </p:cNvPr>
          <p:cNvSpPr txBox="1"/>
          <p:nvPr/>
        </p:nvSpPr>
        <p:spPr>
          <a:xfrm>
            <a:off x="7191346" y="5524872"/>
            <a:ext cx="1696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Sprache</a:t>
            </a:r>
          </a:p>
          <a:p>
            <a:pPr algn="ctr"/>
            <a:r>
              <a:rPr lang="de-DE" sz="2000" dirty="0"/>
              <a:t>Text </a:t>
            </a:r>
            <a:r>
              <a:rPr lang="de-DE" sz="2000" dirty="0" err="1"/>
              <a:t>to</a:t>
            </a:r>
            <a:r>
              <a:rPr lang="de-DE" sz="2000" dirty="0"/>
              <a:t> Speech</a:t>
            </a:r>
          </a:p>
          <a:p>
            <a:pPr algn="ctr"/>
            <a:r>
              <a:rPr lang="de-DE" sz="2000" dirty="0"/>
              <a:t>Speech </a:t>
            </a:r>
            <a:r>
              <a:rPr lang="de-DE" sz="2000" dirty="0" err="1"/>
              <a:t>to</a:t>
            </a:r>
            <a:r>
              <a:rPr lang="de-DE" sz="2000" dirty="0"/>
              <a:t> Text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6FE2D7-8FAB-4476-8F6A-5F449902D6B6}"/>
              </a:ext>
            </a:extLst>
          </p:cNvPr>
          <p:cNvSpPr txBox="1"/>
          <p:nvPr/>
        </p:nvSpPr>
        <p:spPr>
          <a:xfrm>
            <a:off x="10123253" y="5522426"/>
            <a:ext cx="17538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Diskurs</a:t>
            </a:r>
          </a:p>
          <a:p>
            <a:pPr algn="ctr"/>
            <a:r>
              <a:rPr lang="de-DE" sz="2000" dirty="0" err="1"/>
              <a:t>Summarization</a:t>
            </a:r>
            <a:endParaRPr lang="de-DE" sz="2000" dirty="0"/>
          </a:p>
          <a:p>
            <a:pPr algn="ctr"/>
            <a:r>
              <a:rPr lang="de-DE" sz="2000" dirty="0"/>
              <a:t>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60901EA-75B4-468C-AFD7-B808EBB2BF54}"/>
              </a:ext>
            </a:extLst>
          </p:cNvPr>
          <p:cNvSpPr txBox="1"/>
          <p:nvPr/>
        </p:nvSpPr>
        <p:spPr>
          <a:xfrm>
            <a:off x="3639402" y="5522425"/>
            <a:ext cx="28959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Semantik</a:t>
            </a:r>
          </a:p>
          <a:p>
            <a:pPr algn="ctr"/>
            <a:r>
              <a:rPr lang="de-DE" sz="2000" dirty="0" err="1"/>
              <a:t>Named</a:t>
            </a:r>
            <a:r>
              <a:rPr lang="de-DE" sz="2000" dirty="0"/>
              <a:t> Entity Recognition</a:t>
            </a:r>
          </a:p>
          <a:p>
            <a:pPr algn="ctr"/>
            <a:r>
              <a:rPr lang="de-DE" sz="2000" dirty="0"/>
              <a:t>Generation</a:t>
            </a:r>
          </a:p>
          <a:p>
            <a:pPr algn="ctr"/>
            <a:r>
              <a:rPr lang="de-DE" sz="2000" dirty="0"/>
              <a:t>Sentiment 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582C96-5CA3-4146-8C7A-5CF8FAAD77E5}"/>
              </a:ext>
            </a:extLst>
          </p:cNvPr>
          <p:cNvSpPr txBox="1"/>
          <p:nvPr/>
        </p:nvSpPr>
        <p:spPr>
          <a:xfrm>
            <a:off x="823589" y="5522425"/>
            <a:ext cx="2622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Syntax</a:t>
            </a:r>
          </a:p>
          <a:p>
            <a:pPr algn="ctr"/>
            <a:r>
              <a:rPr lang="de-DE" sz="2000" dirty="0"/>
              <a:t>Grammar </a:t>
            </a:r>
            <a:r>
              <a:rPr lang="de-DE" sz="2000" dirty="0" err="1"/>
              <a:t>Induction</a:t>
            </a:r>
            <a:endParaRPr lang="de-DE" sz="2000" dirty="0"/>
          </a:p>
          <a:p>
            <a:pPr algn="ctr"/>
            <a:r>
              <a:rPr lang="de-DE" sz="2000" dirty="0" err="1"/>
              <a:t>Parsing</a:t>
            </a:r>
            <a:endParaRPr lang="de-DE" sz="2000" dirty="0"/>
          </a:p>
          <a:p>
            <a:pPr algn="ctr"/>
            <a:r>
              <a:rPr lang="de-DE" sz="2000" dirty="0" err="1"/>
              <a:t>Sentence</a:t>
            </a:r>
            <a:r>
              <a:rPr lang="de-DE" sz="2000" dirty="0"/>
              <a:t> Breaking</a:t>
            </a:r>
          </a:p>
          <a:p>
            <a:pPr algn="ctr"/>
            <a:r>
              <a:rPr lang="de-DE" sz="2000" b="1" dirty="0"/>
              <a:t>Part-</a:t>
            </a:r>
            <a:r>
              <a:rPr lang="de-DE" sz="2000" b="1" dirty="0" err="1"/>
              <a:t>of</a:t>
            </a:r>
            <a:r>
              <a:rPr lang="de-DE" sz="2000" b="1" dirty="0"/>
              <a:t>-Speech Tagging</a:t>
            </a:r>
          </a:p>
          <a:p>
            <a:pPr algn="ctr"/>
            <a:r>
              <a:rPr lang="de-DE" sz="2000" dirty="0"/>
              <a:t>…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0B4F3BB-EF4B-4654-B9E9-B781148311E5}"/>
              </a:ext>
            </a:extLst>
          </p:cNvPr>
          <p:cNvCxnSpPr>
            <a:stCxn id="5" idx="2"/>
            <a:endCxn id="9" idx="0"/>
          </p:cNvCxnSpPr>
          <p:nvPr/>
        </p:nvCxnSpPr>
        <p:spPr bwMode="auto">
          <a:xfrm flipH="1">
            <a:off x="5087392" y="4005918"/>
            <a:ext cx="141500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3DF3D55-1068-4990-BC44-480E469BAEC2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2135064" y="4005918"/>
            <a:ext cx="4367336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D354808-D34F-4360-9EAF-691DBFCFA42C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>
            <a:off x="6502400" y="4005918"/>
            <a:ext cx="1537320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C84C7C-0BB0-4451-8F0A-77D5B8693866}"/>
              </a:ext>
            </a:extLst>
          </p:cNvPr>
          <p:cNvCxnSpPr>
            <a:stCxn id="5" idx="2"/>
            <a:endCxn id="13" idx="0"/>
          </p:cNvCxnSpPr>
          <p:nvPr/>
        </p:nvCxnSpPr>
        <p:spPr bwMode="auto">
          <a:xfrm>
            <a:off x="6502400" y="4005918"/>
            <a:ext cx="449775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9346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Zielsetzungen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Robustheit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Dynamisches Annehmen von äquivalenten Übergabeobjekten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Allgemein hoher Informationsgehalt und Fehlersicherheit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Erweiterbarkeit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Neue Konstrukte sollen keine Änderungen im restlichen Code veranlassen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Erweitern des Codes soll einfach sein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F9712B-A501-488C-95E4-66515090EFA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863810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Überblick</a:t>
            </a:r>
            <a:r>
              <a:rPr lang="de-DE" dirty="0"/>
              <a:t> 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CAE5352-2ECA-4C03-889F-76679564788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1211E1D-4C4C-4680-92A2-DBB21BE6C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08" y="1912739"/>
            <a:ext cx="10134327" cy="5928121"/>
          </a:xfrm>
        </p:spPr>
      </p:pic>
    </p:spTree>
    <p:extLst>
      <p:ext uri="{BB962C8B-B14F-4D97-AF65-F5344CB8AC3E}">
        <p14:creationId xmlns:p14="http://schemas.microsoft.com/office/powerpoint/2010/main" val="28849701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</a:t>
            </a:r>
            <a:r>
              <a:rPr lang="de-DE" sz="2800" dirty="0">
                <a:solidFill>
                  <a:srgbClr val="939393"/>
                </a:solidFill>
              </a:rPr>
              <a:t>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</a:t>
            </a:r>
            <a:r>
              <a:rPr lang="de-DE" sz="2800" dirty="0">
                <a:solidFill>
                  <a:schemeClr val="bg2"/>
                </a:solidFill>
              </a:rPr>
              <a:t>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67248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2D8E634-2332-40D9-A442-9C39B59A1E1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" panose="020F0502020204030204" pitchFamily="34" charset="0"/>
              </a:rPr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Tagsets</a:t>
            </a:r>
            <a:r>
              <a:rPr lang="de-DE" sz="2800" dirty="0"/>
              <a:t> als Enumerationen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„Versteckt“ hinter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Nutzer muss nur korrespondierenden </a:t>
            </a:r>
            <a:br>
              <a:rPr lang="de-DE" sz="2800" dirty="0"/>
            </a:br>
            <a:r>
              <a:rPr lang="de-DE" sz="2800" dirty="0"/>
              <a:t>Typen kennen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Interface liefert statische Methoden, um alle Operationen nur mit dem </a:t>
            </a:r>
            <a:r>
              <a:rPr lang="de-DE" sz="2800" dirty="0" err="1"/>
              <a:t>Tagset</a:t>
            </a:r>
            <a:r>
              <a:rPr lang="de-DE" sz="2800" dirty="0"/>
              <a:t>-Typen auszuführen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Tagset</a:t>
            </a:r>
            <a:r>
              <a:rPr lang="de-DE" sz="2800" dirty="0"/>
              <a:t>-Erweiterungen finden nur hier statt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671C72E4-F8F0-49EF-A7E5-24FC074F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2" t="7486" r="3887" b="53644"/>
          <a:stretch/>
        </p:blipFill>
        <p:spPr bwMode="auto">
          <a:xfrm>
            <a:off x="6862439" y="1708448"/>
            <a:ext cx="554461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519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0AF3C47-46C1-4E5D-A204-CD16B1554FD6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Übergabeobjekt </a:t>
            </a:r>
            <a:r>
              <a:rPr lang="de-DE" dirty="0" err="1">
                <a:cs typeface="Calibri" panose="020F0502020204030204" pitchFamily="34" charset="0"/>
              </a:rPr>
              <a:t>TagString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TagTokens</a:t>
            </a:r>
            <a:r>
              <a:rPr lang="de-DE" sz="2800" dirty="0"/>
              <a:t> verpacken ein Token und beliebig viele Tags</a:t>
            </a:r>
            <a:br>
              <a:rPr lang="de-DE" sz="2800" dirty="0"/>
            </a:br>
            <a:r>
              <a:rPr lang="de-DE" sz="2800" dirty="0"/>
              <a:t>typsicher (Array-Operationen geschützt)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TagStrings</a:t>
            </a:r>
            <a:r>
              <a:rPr lang="de-DE" sz="2800" dirty="0"/>
              <a:t> verpacken </a:t>
            </a:r>
            <a:r>
              <a:rPr lang="de-DE" sz="2800" dirty="0" err="1"/>
              <a:t>TagTokens</a:t>
            </a:r>
            <a:r>
              <a:rPr lang="de-DE" sz="2800" dirty="0"/>
              <a:t> in 2 Schichten:</a:t>
            </a:r>
            <a:br>
              <a:rPr lang="de-DE" sz="2800" dirty="0"/>
            </a:br>
            <a:r>
              <a:rPr lang="de-DE" sz="2800" dirty="0"/>
              <a:t>Wörter und Sätze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Metainformationen werden abgebildet:</a:t>
            </a:r>
            <a:br>
              <a:rPr lang="de-DE" sz="2800" dirty="0"/>
            </a:br>
            <a:r>
              <a:rPr lang="de-DE" sz="2800" dirty="0" err="1"/>
              <a:t>Tagsettyp</a:t>
            </a:r>
            <a:r>
              <a:rPr lang="de-DE" sz="2800" dirty="0"/>
              <a:t>, unbekannte Tags, Anzahl der n besten Tags pro Token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Falls Satzzerlegung unerwünscht ist, kann sie aufgelöst werden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DECEF51B-83CE-4D89-8EF4-0D8CC5C4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" t="8701" r="74421" b="52429"/>
          <a:stretch/>
        </p:blipFill>
        <p:spPr bwMode="auto">
          <a:xfrm>
            <a:off x="10246816" y="1852464"/>
            <a:ext cx="20162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825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523250-03F2-4D0B-8C05-AA52FDB2AA81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Tagging-Operatoren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Übernehmen das Umwandeln der Eingaben für den 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Konstruieren </a:t>
            </a:r>
            <a:r>
              <a:rPr lang="de-DE" sz="2800" dirty="0" err="1"/>
              <a:t>TagStrings</a:t>
            </a:r>
            <a:r>
              <a:rPr lang="de-DE" sz="2800" dirty="0"/>
              <a:t> aus den Ergebnissen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Liefern auch eine alternative Textkodierung als Dokument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3 Tagger bisher implementiert:</a:t>
            </a:r>
            <a:br>
              <a:rPr lang="de-DE" sz="2800" dirty="0"/>
            </a:br>
            <a:r>
              <a:rPr lang="de-DE" sz="2800" dirty="0"/>
              <a:t>NLP4J</a:t>
            </a:r>
            <a:br>
              <a:rPr lang="de-DE" sz="2800" dirty="0"/>
            </a:br>
            <a:r>
              <a:rPr lang="de-DE" sz="2800" dirty="0" err="1"/>
              <a:t>LingPipe</a:t>
            </a:r>
            <a:br>
              <a:rPr lang="de-DE" sz="2800" dirty="0"/>
            </a:br>
            <a:r>
              <a:rPr lang="de-DE" sz="2800" dirty="0" err="1"/>
              <a:t>FastTag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231681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15DFF0B-46A5-4502-8DE1-CF999BA18FA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Evaluations-Operator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Vergleicht intern 2 </a:t>
            </a:r>
            <a:r>
              <a:rPr lang="de-DE" sz="2800" dirty="0" err="1"/>
              <a:t>TagStrings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Wird Text eingelesen, muss das Format für den Parser und das </a:t>
            </a:r>
            <a:r>
              <a:rPr lang="de-DE" sz="2800" dirty="0" err="1"/>
              <a:t>Tagset</a:t>
            </a:r>
            <a:r>
              <a:rPr lang="de-DE" sz="2800" dirty="0"/>
              <a:t> via Parameter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Text wird dann zu äquivalenten </a:t>
            </a:r>
            <a:r>
              <a:rPr lang="de-DE" sz="2800" dirty="0" err="1"/>
              <a:t>TagStrings</a:t>
            </a:r>
            <a:r>
              <a:rPr lang="de-DE" sz="2800" dirty="0"/>
              <a:t> zerlegt (</a:t>
            </a:r>
            <a:r>
              <a:rPr lang="de-DE" sz="2800" dirty="0" err="1"/>
              <a:t>Debug</a:t>
            </a:r>
            <a:r>
              <a:rPr lang="de-DE" sz="2800" dirty="0"/>
              <a:t>-Output liefert der </a:t>
            </a:r>
            <a:r>
              <a:rPr lang="de-DE" sz="2800" dirty="0" err="1"/>
              <a:t>TagString</a:t>
            </a:r>
            <a:r>
              <a:rPr lang="de-DE" sz="2800" dirty="0"/>
              <a:t>, der aus dem Gold-Input erzeugt wurde)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Berechnet die zuvor definierten Metriken (Tags für Precision, … können spezifiziert werden)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 bisher nur in Textform</a:t>
            </a:r>
          </a:p>
        </p:txBody>
      </p:sp>
    </p:spTree>
    <p:extLst>
      <p:ext uri="{BB962C8B-B14F-4D97-AF65-F5344CB8AC3E}">
        <p14:creationId xmlns:p14="http://schemas.microsoft.com/office/powerpoint/2010/main" val="42442904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/>
              <a:t>4.	Evaluations-Testlauf	</a:t>
            </a:r>
          </a:p>
          <a:p>
            <a:pPr marL="254000" lvl="1" indent="0">
              <a:buNone/>
            </a:pP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8906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27133C4-CF6A-4B6C-9881-7045F6010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422" y="3724672"/>
            <a:ext cx="6201640" cy="523948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Tests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A12E9B4-38C2-47F7-BEFB-FAC32651C54C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Verwendeter Goldstandard: NAIST-NTT-TED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Basiert auf Transskripten von TED Talks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Stellt den Text bereits sequenziert zur Verfügung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Goldstandard in Syntaxbaum-Kodierung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Dient hier nicht dem Vergleich der Tagger:</a:t>
            </a:r>
            <a:br>
              <a:rPr lang="de-DE" sz="2800" kern="0" dirty="0"/>
            </a:br>
            <a:r>
              <a:rPr lang="de-DE" sz="2800" kern="0" dirty="0"/>
              <a:t>Tagger sind nicht auf diesen</a:t>
            </a:r>
            <a:br>
              <a:rPr lang="de-DE" sz="2800" kern="0" dirty="0"/>
            </a:br>
            <a:r>
              <a:rPr lang="de-DE" sz="2800" kern="0" dirty="0"/>
              <a:t>Korpus trainiert</a:t>
            </a:r>
          </a:p>
        </p:txBody>
      </p:sp>
    </p:spTree>
    <p:extLst>
      <p:ext uri="{BB962C8B-B14F-4D97-AF65-F5344CB8AC3E}">
        <p14:creationId xmlns:p14="http://schemas.microsoft.com/office/powerpoint/2010/main" val="40589196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NLP4J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C500F06-51A0-4EF4-B5FC-A2442D23A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4375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5B4F55D-58A8-43DB-8655-FAB51ACF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Dynamic Feature </a:t>
            </a:r>
            <a:r>
              <a:rPr lang="de-DE" sz="2800" dirty="0" err="1"/>
              <a:t>Induction</a:t>
            </a:r>
            <a:r>
              <a:rPr lang="de-DE" sz="2800" dirty="0"/>
              <a:t>,</a:t>
            </a:r>
            <a:br>
              <a:rPr lang="de-DE" sz="2800" dirty="0"/>
            </a:br>
            <a:r>
              <a:rPr lang="de-DE" sz="2800" dirty="0"/>
              <a:t>Dynamic Model </a:t>
            </a:r>
            <a:r>
              <a:rPr lang="de-DE" sz="2800" dirty="0" err="1"/>
              <a:t>Selection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Trainiert auf Wall Street Journal 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97,64%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810921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</a:p>
          <a:p>
            <a:pPr marL="0" indent="0" algn="ctr"/>
            <a:r>
              <a:rPr lang="de-DE" sz="2000" dirty="0"/>
              <a:t>Nomen, Verb,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  <a:br>
              <a:rPr lang="de-DE" sz="2400" b="1" dirty="0"/>
            </a:br>
            <a:r>
              <a:rPr lang="de-DE" sz="2400" dirty="0"/>
              <a:t>Kodierung der POS</a:t>
            </a:r>
          </a:p>
          <a:p>
            <a:pPr marL="0" indent="0" algn="ctr"/>
            <a:r>
              <a:rPr lang="de-DE" sz="2000" dirty="0"/>
              <a:t>z.B.</a:t>
            </a:r>
            <a:br>
              <a:rPr lang="de-DE" sz="2000" dirty="0"/>
            </a:br>
            <a:r>
              <a:rPr lang="de-DE" sz="2000" dirty="0"/>
              <a:t>Nomen, </a:t>
            </a:r>
            <a:r>
              <a:rPr lang="de-DE" sz="2000" dirty="0" err="1"/>
              <a:t>singular</a:t>
            </a:r>
            <a:r>
              <a:rPr lang="de-DE" sz="2000" dirty="0"/>
              <a:t> → 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  <a:br>
              <a:rPr lang="de-DE" sz="2400" b="1" dirty="0"/>
            </a:br>
            <a:r>
              <a:rPr lang="de-DE" sz="2400" dirty="0"/>
              <a:t>Automatisches Zuweisen von Tags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37914" y="1708448"/>
            <a:ext cx="232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this blue house.</a:t>
            </a:r>
          </a:p>
          <a:p>
            <a:pPr algn="ctr"/>
            <a:endParaRPr lang="de-DE" sz="2000" i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09C7F5-8CB2-4927-86CD-939BD18C97D3}"/>
              </a:ext>
            </a:extLst>
          </p:cNvPr>
          <p:cNvSpPr txBox="1"/>
          <p:nvPr/>
        </p:nvSpPr>
        <p:spPr>
          <a:xfrm>
            <a:off x="4195421" y="7469088"/>
            <a:ext cx="4316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2000" i="1" dirty="0"/>
            </a:br>
            <a:r>
              <a:rPr lang="en-US" sz="2000" i="1" dirty="0"/>
              <a:t>I\PP like\VBD this\DT blue\ house\NN .\.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LingPipe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Hidden Markov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Genutztes HMM trainiert auf dem </a:t>
            </a:r>
            <a:r>
              <a:rPr lang="de-DE" sz="2800" dirty="0" err="1"/>
              <a:t>GENiA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Biomedizin-Korpus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96,9%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2812C43-E5BE-4049-8A79-BC460106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66493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10,96%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62,65%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69,25%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9F112AB-FE5C-4509-B4BA-A2C044F6E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2153"/>
              </p:ext>
            </p:extLst>
          </p:nvPr>
        </p:nvGraphicFramePr>
        <p:xfrm>
          <a:off x="8504170" y="4876800"/>
          <a:ext cx="39028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N-Metrik 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Distanz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7472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FastTag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Einfacher Regel- und Lexikonbasierter </a:t>
            </a:r>
            <a:br>
              <a:rPr lang="de-DE" sz="2800" dirty="0"/>
            </a:br>
            <a:r>
              <a:rPr lang="de-DE" sz="2800" dirty="0"/>
              <a:t>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Originalversion, wurde später von anderen</a:t>
            </a:r>
            <a:br>
              <a:rPr lang="de-DE" sz="2800" dirty="0"/>
            </a:br>
            <a:r>
              <a:rPr lang="de-DE" sz="2800" dirty="0"/>
              <a:t>Autoren verbessert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Recall-Anomalie beim Tag NN: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Tagger „rät“ immer NN, wenn das Wort</a:t>
            </a:r>
            <a:br>
              <a:rPr lang="de-DE" sz="2800" dirty="0"/>
            </a:br>
            <a:r>
              <a:rPr lang="de-DE" sz="2800" dirty="0"/>
              <a:t>nicht im Lexikon liegt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1913D18-E5B4-42E8-99F9-51E67BBF5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8138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91930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6A7C-EB27-4550-97B2-BEB7BCB6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41620-C2DE-428E-AFEA-B5AF5CDB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Noch viele Modifikationen möglich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Weiteres verbessern der Codestruktur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Parser-Objekte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TagString</a:t>
            </a:r>
            <a:r>
              <a:rPr lang="de-DE" sz="2400" dirty="0"/>
              <a:t> </a:t>
            </a:r>
            <a:r>
              <a:rPr lang="de-DE" sz="2400" i="1" dirty="0" err="1"/>
              <a:t>extends</a:t>
            </a:r>
            <a:r>
              <a:rPr lang="de-DE" sz="2400" i="1" dirty="0"/>
              <a:t> </a:t>
            </a:r>
            <a:r>
              <a:rPr lang="de-DE" sz="2400" i="1" dirty="0" err="1"/>
              <a:t>Document</a:t>
            </a:r>
            <a:endParaRPr lang="de-DE" sz="2400" i="1" dirty="0"/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Parameter zum übergeben von anders trainierten Modellen, vielleicht sogar Trainingsframework und Übergabeformat für Modelle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Design dreht sich um leichtes Modifizieren und Erweitern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Ohne Signierung seitens der </a:t>
            </a:r>
            <a:r>
              <a:rPr lang="de-DE" sz="2800" dirty="0" err="1"/>
              <a:t>RapidMiner</a:t>
            </a:r>
            <a:r>
              <a:rPr lang="de-DE" sz="2800" dirty="0"/>
              <a:t> GmbH oder kommerzielle RM-Lizenz leider kaum nutzbar, da RM sonst Parallelisierung unterbindet</a:t>
            </a:r>
          </a:p>
        </p:txBody>
      </p:sp>
    </p:spTree>
    <p:extLst>
      <p:ext uri="{BB962C8B-B14F-4D97-AF65-F5344CB8AC3E}">
        <p14:creationId xmlns:p14="http://schemas.microsoft.com/office/powerpoint/2010/main" val="5318258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Text Analysis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LingPipe</a:t>
            </a:r>
            <a:r>
              <a:rPr lang="de-DE" sz="1800" dirty="0"/>
              <a:t> 4. </a:t>
            </a:r>
            <a:r>
              <a:rPr lang="de-DE" sz="1800" dirty="0" err="1"/>
              <a:t>LingPipe</a:t>
            </a:r>
            <a:r>
              <a:rPr lang="de-DE" sz="1800" dirty="0"/>
              <a:t> Publishing, 2011</a:t>
            </a:r>
          </a:p>
          <a:p>
            <a:r>
              <a:rPr lang="en-US" sz="1800" dirty="0"/>
              <a:t>Dynamic Feature Induction: The Last Gist to the State-of-the-Art. 2016</a:t>
            </a:r>
          </a:p>
          <a:p>
            <a:r>
              <a:rPr lang="en-US" sz="1800" dirty="0"/>
              <a:t>C. Manning et al. „Feature-Rich Part-of-Speech Tagging with a Cyclic Dependency Network“. In: Proceedings of HLT-NAACL 2003 (2003), S. 252–259</a:t>
            </a:r>
          </a:p>
          <a:p>
            <a:r>
              <a:rPr lang="en-US" sz="1800" dirty="0"/>
              <a:t>H. Somers D. B. Jones. New Methods in Language Processing. UCL Press, 1997</a:t>
            </a:r>
          </a:p>
          <a:p>
            <a:r>
              <a:rPr lang="en-US" sz="1800" dirty="0"/>
              <a:t>H. van </a:t>
            </a:r>
            <a:r>
              <a:rPr lang="en-US" sz="1800" dirty="0" err="1"/>
              <a:t>Halteren</a:t>
            </a:r>
            <a:r>
              <a:rPr lang="en-US" sz="1800" dirty="0"/>
              <a:t>. Syntactic </a:t>
            </a:r>
            <a:r>
              <a:rPr lang="en-US" sz="1800" dirty="0" err="1"/>
              <a:t>Wordclass</a:t>
            </a:r>
            <a:r>
              <a:rPr lang="en-US" sz="1800" dirty="0"/>
              <a:t> Tagging. Text, Speech and Language Technology. Springer Netherlands, 1999</a:t>
            </a:r>
          </a:p>
          <a:p>
            <a:r>
              <a:rPr lang="de-DE" sz="1800" dirty="0"/>
              <a:t>Jin-Dong Kim, Tomoko </a:t>
            </a:r>
            <a:r>
              <a:rPr lang="de-DE" sz="1800" dirty="0" err="1"/>
              <a:t>Ohta</a:t>
            </a:r>
            <a:r>
              <a:rPr lang="de-DE" sz="1800" dirty="0"/>
              <a:t>, </a:t>
            </a:r>
            <a:r>
              <a:rPr lang="de-DE" sz="1800" dirty="0" err="1"/>
              <a:t>Yuka</a:t>
            </a:r>
            <a:r>
              <a:rPr lang="de-DE" sz="1800" dirty="0"/>
              <a:t> </a:t>
            </a:r>
            <a:r>
              <a:rPr lang="de-DE" sz="1800" dirty="0" err="1"/>
              <a:t>Tateisi</a:t>
            </a:r>
            <a:r>
              <a:rPr lang="de-DE" sz="1800" dirty="0"/>
              <a:t> und </a:t>
            </a:r>
            <a:r>
              <a:rPr lang="de-DE" sz="1800" dirty="0" err="1"/>
              <a:t>Jun’ichi</a:t>
            </a:r>
            <a:r>
              <a:rPr lang="de-DE" sz="1800" dirty="0"/>
              <a:t> </a:t>
            </a:r>
            <a:r>
              <a:rPr lang="de-DE" sz="1800" dirty="0" err="1"/>
              <a:t>Tsujii</a:t>
            </a:r>
            <a:r>
              <a:rPr lang="de-DE" sz="1800" dirty="0"/>
              <a:t>. „GENIA </a:t>
            </a:r>
            <a:r>
              <a:rPr lang="de-DE" sz="1800" dirty="0" err="1"/>
              <a:t>corpus</a:t>
            </a:r>
            <a:r>
              <a:rPr lang="de-DE" sz="1800" dirty="0"/>
              <a:t>—A </a:t>
            </a:r>
            <a:r>
              <a:rPr lang="de-DE" sz="1800" dirty="0" err="1"/>
              <a:t>semantically</a:t>
            </a:r>
            <a:r>
              <a:rPr lang="de-DE" sz="1800" dirty="0"/>
              <a:t> </a:t>
            </a:r>
            <a:r>
              <a:rPr lang="de-DE" sz="1800" dirty="0" err="1"/>
              <a:t>annotated</a:t>
            </a:r>
            <a:r>
              <a:rPr lang="de-DE" sz="1800" dirty="0"/>
              <a:t> </a:t>
            </a:r>
            <a:r>
              <a:rPr lang="de-DE" sz="1800" dirty="0" err="1"/>
              <a:t>corpus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bio-</a:t>
            </a:r>
            <a:r>
              <a:rPr lang="de-DE" sz="1800" dirty="0" err="1"/>
              <a:t>textmining</a:t>
            </a:r>
            <a:r>
              <a:rPr lang="de-DE" sz="1800" dirty="0"/>
              <a:t>“. In: </a:t>
            </a:r>
            <a:r>
              <a:rPr lang="de-DE" sz="1800" dirty="0" err="1"/>
              <a:t>Bioinformatics</a:t>
            </a:r>
            <a:r>
              <a:rPr lang="de-DE" sz="1800" dirty="0"/>
              <a:t> (Oxford, England) 19 </a:t>
            </a:r>
            <a:r>
              <a:rPr lang="de-DE" sz="1800" dirty="0" err="1"/>
              <a:t>Suppl</a:t>
            </a:r>
            <a:r>
              <a:rPr lang="de-DE" sz="1800" dirty="0"/>
              <a:t> 1 (Feb. 2003), S. i180–2 </a:t>
            </a:r>
          </a:p>
          <a:p>
            <a:r>
              <a:rPr lang="de-DE" sz="1800" dirty="0"/>
              <a:t>B.SantoriniM.P.MarcusM.A.Marcinkiewicz.„Buildingalargeannotatedcorpus </a:t>
            </a:r>
            <a:r>
              <a:rPr lang="de-DE" sz="1800" dirty="0" err="1"/>
              <a:t>of</a:t>
            </a:r>
            <a:r>
              <a:rPr lang="de-DE" sz="1800" dirty="0"/>
              <a:t> English: </a:t>
            </a:r>
            <a:r>
              <a:rPr lang="de-DE" sz="1800" dirty="0" err="1"/>
              <a:t>the</a:t>
            </a:r>
            <a:r>
              <a:rPr lang="de-DE" sz="1800" dirty="0"/>
              <a:t> penn </a:t>
            </a:r>
            <a:r>
              <a:rPr lang="de-DE" sz="1800" dirty="0" err="1"/>
              <a:t>treebank</a:t>
            </a:r>
            <a:r>
              <a:rPr lang="de-DE" sz="1800" dirty="0"/>
              <a:t>“. In: Computational </a:t>
            </a:r>
            <a:r>
              <a:rPr lang="de-DE" sz="1800" dirty="0" err="1"/>
              <a:t>Linguistics</a:t>
            </a:r>
            <a:r>
              <a:rPr lang="de-DE" sz="1800" dirty="0"/>
              <a:t> - Special </a:t>
            </a:r>
            <a:r>
              <a:rPr lang="de-DE" sz="1800" dirty="0" err="1"/>
              <a:t>issue</a:t>
            </a:r>
            <a:r>
              <a:rPr lang="de-DE" sz="1800" dirty="0"/>
              <a:t> on </a:t>
            </a:r>
            <a:r>
              <a:rPr lang="de-DE" sz="1800" dirty="0" err="1"/>
              <a:t>using</a:t>
            </a:r>
            <a:r>
              <a:rPr lang="de-DE" sz="1800" dirty="0"/>
              <a:t> large </a:t>
            </a:r>
            <a:r>
              <a:rPr lang="de-DE" sz="1800" dirty="0" err="1"/>
              <a:t>corpora</a:t>
            </a:r>
            <a:r>
              <a:rPr lang="de-DE" sz="1800" dirty="0"/>
              <a:t>: II Volume 19 </a:t>
            </a:r>
            <a:r>
              <a:rPr lang="de-DE" sz="1800" dirty="0" err="1"/>
              <a:t>Issue</a:t>
            </a:r>
            <a:r>
              <a:rPr lang="de-DE" sz="1800" dirty="0"/>
              <a:t> 2, June 1993 (1993), S. 313–330</a:t>
            </a:r>
          </a:p>
          <a:p>
            <a:r>
              <a:rPr lang="de-DE" sz="1800" dirty="0"/>
              <a:t>Graham </a:t>
            </a:r>
            <a:r>
              <a:rPr lang="de-DE" sz="1800" dirty="0" err="1"/>
              <a:t>Neubig</a:t>
            </a:r>
            <a:r>
              <a:rPr lang="de-DE" sz="1800" dirty="0"/>
              <a:t>, </a:t>
            </a:r>
            <a:r>
              <a:rPr lang="de-DE" sz="1800" dirty="0" err="1"/>
              <a:t>Katsuhito</a:t>
            </a:r>
            <a:r>
              <a:rPr lang="de-DE" sz="1800" dirty="0"/>
              <a:t> </a:t>
            </a:r>
            <a:r>
              <a:rPr lang="de-DE" sz="1800" dirty="0" err="1"/>
              <a:t>Sudoh</a:t>
            </a:r>
            <a:r>
              <a:rPr lang="de-DE" sz="1800" dirty="0"/>
              <a:t>, </a:t>
            </a:r>
            <a:r>
              <a:rPr lang="de-DE" sz="1800" dirty="0" err="1"/>
              <a:t>Yusuke</a:t>
            </a:r>
            <a:r>
              <a:rPr lang="de-DE" sz="1800" dirty="0"/>
              <a:t> Oda </a:t>
            </a:r>
            <a:r>
              <a:rPr lang="de-DE" sz="1800" dirty="0" err="1"/>
              <a:t>etal</a:t>
            </a:r>
            <a:r>
              <a:rPr lang="de-DE" sz="1800" dirty="0"/>
              <a:t>. „The NAIST-NTT TED Talk </a:t>
            </a:r>
            <a:r>
              <a:rPr lang="de-DE" sz="1800" dirty="0" err="1"/>
              <a:t>Treebank</a:t>
            </a:r>
            <a:r>
              <a:rPr lang="de-DE" sz="1800" dirty="0"/>
              <a:t>“. In: 11th International Workshop on Spoken Language Translation (IWSLT). Lake </a:t>
            </a:r>
            <a:r>
              <a:rPr lang="de-DE" sz="1800" dirty="0" err="1"/>
              <a:t>Tahoe</a:t>
            </a:r>
            <a:r>
              <a:rPr lang="de-DE" sz="1800" dirty="0"/>
              <a:t>, USA, Dez. 2014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Paroubek</a:t>
            </a:r>
            <a:r>
              <a:rPr lang="en-US" sz="1800" dirty="0"/>
              <a:t>. „Evaluating Part-of-Speech-Tagging and Parsing“. In: Evaluation of Text and Speech Systems. Speech and Language Technology, vol. 37. Springer, Dordrecht, 2007. </a:t>
            </a:r>
            <a:r>
              <a:rPr lang="en-US" sz="1800" dirty="0" err="1"/>
              <a:t>Kap</a:t>
            </a:r>
            <a:r>
              <a:rPr lang="en-US" sz="1800" dirty="0"/>
              <a:t>. 4 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7420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Noah Smith. Linguistic Structure Prediction. Morgan und Claypool Publishers, 2011</a:t>
            </a:r>
          </a:p>
          <a:p>
            <a:r>
              <a:rPr lang="en-US" sz="1800" dirty="0"/>
              <a:t>Anders </a:t>
            </a:r>
            <a:r>
              <a:rPr lang="en-US" sz="1800" dirty="0" err="1"/>
              <a:t>Sorgaard</a:t>
            </a:r>
            <a:r>
              <a:rPr lang="en-US" sz="1800" dirty="0"/>
              <a:t>. Semi-Supervised Learning and Domain Adaptation in Natural Language Processing. Morgan und Claypool Publishers, 2013</a:t>
            </a:r>
          </a:p>
          <a:p>
            <a:r>
              <a:rPr lang="en-US" sz="1800" dirty="0"/>
              <a:t>F. Van </a:t>
            </a:r>
            <a:r>
              <a:rPr lang="en-US" sz="1800" dirty="0" err="1"/>
              <a:t>Eynde</a:t>
            </a:r>
            <a:r>
              <a:rPr lang="en-US" sz="1800" dirty="0"/>
              <a:t>. Lexicon Development for Speech and Language Processing. Text, Speech and Language Technology. Springer Netherlands, 2014</a:t>
            </a:r>
          </a:p>
          <a:p>
            <a:r>
              <a:rPr lang="en-US" sz="1800" dirty="0"/>
              <a:t> Kavita Ganesan. Computing Precision and Recall for Multi-Class Classiﬁcation Problems. 2014. URL: http://text-analytics101.rxnlp.com/2014/10/ c</a:t>
            </a:r>
          </a:p>
          <a:p>
            <a:r>
              <a:rPr lang="en-US" sz="1800" dirty="0"/>
              <a:t>RapidMiner GmbH. </a:t>
            </a:r>
            <a:r>
              <a:rPr lang="en-US" sz="1800" dirty="0" err="1"/>
              <a:t>TextprocessingPluginSite</a:t>
            </a:r>
            <a:r>
              <a:rPr lang="en-US" sz="1800" dirty="0"/>
              <a:t>. 2018. URL: https://marketplace. rapidminer.com/</a:t>
            </a:r>
            <a:r>
              <a:rPr lang="en-US" sz="1800" dirty="0" err="1"/>
              <a:t>UpdateServer</a:t>
            </a:r>
            <a:r>
              <a:rPr lang="en-US" sz="1800" dirty="0"/>
              <a:t>/faces/</a:t>
            </a:r>
            <a:r>
              <a:rPr lang="en-US" sz="1800" dirty="0" err="1"/>
              <a:t>product_details.xhtml</a:t>
            </a:r>
            <a:r>
              <a:rPr lang="en-US" sz="1800" dirty="0"/>
              <a:t>? omputing-precision-and-recall-for.html (</a:t>
            </a:r>
            <a:r>
              <a:rPr lang="en-US" sz="1800" dirty="0" err="1"/>
              <a:t>besucht</a:t>
            </a:r>
            <a:r>
              <a:rPr lang="en-US" sz="1800" dirty="0"/>
              <a:t> am 16. Apr. 2019)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</a:t>
            </a:r>
            <a:r>
              <a:rPr lang="de-DE" sz="1800" dirty="0" err="1"/>
              <a:t>Documentation</a:t>
            </a:r>
            <a:r>
              <a:rPr lang="de-DE" sz="1800" dirty="0"/>
              <a:t>. URL: https://docs.rapidminer. </a:t>
            </a:r>
            <a:r>
              <a:rPr lang="de-DE" sz="1800" dirty="0" err="1"/>
              <a:t>com</a:t>
            </a:r>
            <a:r>
              <a:rPr lang="de-DE" sz="1800" dirty="0"/>
              <a:t>/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Studio Beschreibung. URL: https://rapidminer. </a:t>
            </a:r>
            <a:r>
              <a:rPr lang="de-DE" sz="1800" dirty="0" err="1"/>
              <a:t>com</a:t>
            </a:r>
            <a:r>
              <a:rPr lang="de-DE" sz="1800" dirty="0"/>
              <a:t>/</a:t>
            </a:r>
            <a:r>
              <a:rPr lang="de-DE" sz="1800" dirty="0" err="1"/>
              <a:t>products</a:t>
            </a:r>
            <a:r>
              <a:rPr lang="de-DE" sz="1800" dirty="0"/>
              <a:t>/</a:t>
            </a:r>
            <a:r>
              <a:rPr lang="de-DE" sz="1800" dirty="0" err="1"/>
              <a:t>studio</a:t>
            </a:r>
            <a:r>
              <a:rPr lang="de-DE" sz="1800" dirty="0"/>
              <a:t>/ (besucht am 21. Apr. 2019)</a:t>
            </a:r>
          </a:p>
          <a:p>
            <a:r>
              <a:rPr lang="en-US" sz="1800" dirty="0"/>
              <a:t>RapidMiner GmbH. RapidMiner: Creating your own Extension. URL: https:// docs.rapidminer.com/latest/developers/creating-your-own-extension/ </a:t>
            </a:r>
          </a:p>
          <a:p>
            <a:r>
              <a:rPr lang="de-DE" sz="1800" dirty="0"/>
              <a:t>Stanford University. Penn </a:t>
            </a:r>
            <a:r>
              <a:rPr lang="de-DE" sz="1800" dirty="0" err="1"/>
              <a:t>Treebank</a:t>
            </a:r>
            <a:r>
              <a:rPr lang="de-DE" sz="1800" dirty="0"/>
              <a:t> P.O.S. Tags. 2003. URL: https://www.ling. upenn.edu/</a:t>
            </a:r>
            <a:r>
              <a:rPr lang="de-DE" sz="1800" dirty="0" err="1"/>
              <a:t>courses</a:t>
            </a:r>
            <a:r>
              <a:rPr lang="de-DE" sz="1800" dirty="0"/>
              <a:t>/Fall_2003/ling001/penn_treebank_pos.html (besucht am 4. Apr. 2019)</a:t>
            </a:r>
          </a:p>
        </p:txBody>
      </p:sp>
    </p:spTree>
    <p:extLst>
      <p:ext uri="{BB962C8B-B14F-4D97-AF65-F5344CB8AC3E}">
        <p14:creationId xmlns:p14="http://schemas.microsoft.com/office/powerpoint/2010/main" val="104853708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Mark Watson. </a:t>
            </a:r>
            <a:r>
              <a:rPr lang="en-US" sz="1800" dirty="0" err="1"/>
              <a:t>FastTag</a:t>
            </a:r>
            <a:r>
              <a:rPr lang="en-US" sz="1800" dirty="0"/>
              <a:t> v2. URL: https://github.com/mark-watson/fasttag_v2 </a:t>
            </a:r>
          </a:p>
          <a:p>
            <a:r>
              <a:rPr lang="de-DE" sz="1800" dirty="0"/>
              <a:t>Matt Wilkens. </a:t>
            </a:r>
            <a:r>
              <a:rPr lang="de-DE" sz="1800" dirty="0" err="1"/>
              <a:t>Evaluating</a:t>
            </a:r>
            <a:r>
              <a:rPr lang="de-DE" sz="1800" dirty="0"/>
              <a:t> POS Taggers: </a:t>
            </a:r>
            <a:r>
              <a:rPr lang="de-DE" sz="1800" dirty="0" err="1"/>
              <a:t>LingPipe</a:t>
            </a:r>
            <a:r>
              <a:rPr lang="de-DE" sz="1800" dirty="0"/>
              <a:t> Cross-Validation. 2009. URL: https://mattwilkens.com/2009/01/21/evaluating-pos-taggers-lingpipecross-validation/ (besucht am 21. Apr. 2019)</a:t>
            </a:r>
          </a:p>
        </p:txBody>
      </p:sp>
    </p:spTree>
    <p:extLst>
      <p:ext uri="{BB962C8B-B14F-4D97-AF65-F5344CB8AC3E}">
        <p14:creationId xmlns:p14="http://schemas.microsoft.com/office/powerpoint/2010/main" val="27138509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1744F-2A0C-44D5-960C-D6512A5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 von POS-Taggern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DF22E7-8BFE-4877-BB4B-EFB1C484B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POS-Tagger arbeiten nicht garantiert korrekt</a:t>
            </a:r>
          </a:p>
          <a:p>
            <a:pPr marL="0" indent="0"/>
            <a:r>
              <a:rPr lang="de-DE" sz="2800" dirty="0"/>
              <a:t>	→	beste Lösung muss durch Vergleiche gefunden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Plattform zum Vergleich sinnvoll</a:t>
            </a:r>
          </a:p>
        </p:txBody>
      </p:sp>
    </p:spTree>
    <p:extLst>
      <p:ext uri="{BB962C8B-B14F-4D97-AF65-F5344CB8AC3E}">
        <p14:creationId xmlns:p14="http://schemas.microsoft.com/office/powerpoint/2010/main" val="11654021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Ambiguität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Beispielwort „like“: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Mehrdeutigkeit (</a:t>
            </a:r>
            <a:r>
              <a:rPr lang="de-DE" sz="2800" i="1" dirty="0"/>
              <a:t>Ambiguität</a:t>
            </a:r>
            <a:r>
              <a:rPr lang="de-DE" sz="2800" dirty="0"/>
              <a:t>) ermöglicht inkorrekte POS-Tagging-Entscheidungen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Hauptgrund für die Fehlerquote größer null von POS-Taggern</a:t>
            </a:r>
          </a:p>
          <a:p>
            <a:pPr marL="0" indent="0"/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758AD59-3BC4-49E2-9736-810807F6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4254"/>
              </p:ext>
            </p:extLst>
          </p:nvPr>
        </p:nvGraphicFramePr>
        <p:xfrm>
          <a:off x="2167466" y="2572544"/>
          <a:ext cx="86698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4089545855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24850074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0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Präposition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am, like, so </a:t>
                      </a:r>
                      <a:r>
                        <a:rPr lang="de-DE" dirty="0" err="1"/>
                        <a:t>confused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now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76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9485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71C56-7350-4DD9-9954-307DF25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56" y="0"/>
            <a:ext cx="4990232" cy="89812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Formalisieren eine Zerlegung </a:t>
            </a:r>
            <a:br>
              <a:rPr lang="de-DE" sz="2400" dirty="0"/>
            </a:br>
            <a:r>
              <a:rPr lang="de-DE" sz="2400" dirty="0"/>
              <a:t>einer Sprache in mögliche 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Bedeutungen überschneiden sich nicht </a:t>
            </a:r>
            <a:br>
              <a:rPr lang="de-DE" sz="2400" dirty="0"/>
            </a:br>
            <a:r>
              <a:rPr lang="de-DE" sz="2400" dirty="0"/>
              <a:t>(Wörter/Zeichen haben exakt 1 Tag)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Größe des Sets entscheidend </a:t>
            </a:r>
            <a:br>
              <a:rPr lang="de-DE" sz="2400" dirty="0"/>
            </a:br>
            <a:r>
              <a:rPr lang="de-DE" sz="2400" dirty="0"/>
              <a:t>über Informationsgehalt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Beispiel einer Zerlegung:</a:t>
            </a:r>
            <a:br>
              <a:rPr lang="de-DE" sz="2400" dirty="0"/>
            </a:br>
            <a:r>
              <a:rPr lang="de-DE" sz="2400" dirty="0"/>
              <a:t>Penn </a:t>
            </a:r>
            <a:r>
              <a:rPr lang="de-DE" sz="2400" dirty="0" err="1"/>
              <a:t>Treebank</a:t>
            </a:r>
            <a:r>
              <a:rPr lang="de-DE" sz="2400" dirty="0"/>
              <a:t> </a:t>
            </a:r>
            <a:r>
              <a:rPr lang="de-DE" sz="2400" dirty="0" err="1"/>
              <a:t>Tagset</a:t>
            </a:r>
            <a:r>
              <a:rPr lang="de-DE" sz="2400" dirty="0"/>
              <a:t> (v2)</a:t>
            </a: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697D02-943D-48F2-985F-A3FFFABC5B2B}"/>
              </a:ext>
            </a:extLst>
          </p:cNvPr>
          <p:cNvCxnSpPr>
            <a:cxnSpLocks/>
          </p:cNvCxnSpPr>
          <p:nvPr/>
        </p:nvCxnSpPr>
        <p:spPr bwMode="auto">
          <a:xfrm>
            <a:off x="4558184" y="6677000"/>
            <a:ext cx="2304256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5650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Tagging-Herangehensweisen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Lexikon- /Regelbasiert</a:t>
            </a:r>
            <a:br>
              <a:rPr lang="de-DE" sz="2800" dirty="0"/>
            </a:br>
            <a:r>
              <a:rPr lang="de-DE" sz="2800" dirty="0"/>
              <a:t>Alle Wort-POS-Kombinationen liegen in einem Lexikon</a:t>
            </a:r>
            <a:br>
              <a:rPr lang="de-DE" sz="2800" dirty="0"/>
            </a:br>
            <a:r>
              <a:rPr lang="de-DE" sz="2800" dirty="0"/>
              <a:t>Ambiguitäten werden mit Regeln gelöst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Maschinelles Lernen</a:t>
            </a:r>
            <a:br>
              <a:rPr lang="de-DE" sz="2800" dirty="0"/>
            </a:br>
            <a:r>
              <a:rPr lang="de-DE" sz="2800" dirty="0"/>
              <a:t>Verwendet ebenfalls ein Lexikon</a:t>
            </a:r>
            <a:br>
              <a:rPr lang="de-DE" sz="2800" dirty="0"/>
            </a:br>
            <a:r>
              <a:rPr lang="de-DE" sz="2800" dirty="0"/>
              <a:t>Algorithmus wird trainiert, Ambiguitäten zu lösen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Worttransformation</a:t>
            </a:r>
            <a:br>
              <a:rPr lang="de-DE" sz="2800" b="1" dirty="0"/>
            </a:br>
            <a:r>
              <a:rPr lang="de-DE" sz="2800" dirty="0"/>
              <a:t>Wörter mit Ambiguitäten werden durch eindeutige Wörter ersetzt und dann wird die Satzstruktur auf Validität untersucht</a:t>
            </a:r>
            <a:br>
              <a:rPr lang="de-DE" sz="2800" dirty="0"/>
            </a:br>
            <a:r>
              <a:rPr lang="de-DE" sz="2800" dirty="0"/>
              <a:t>Unbekannte Wörter werden durch bekannte ersetzt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Mischformen</a:t>
            </a:r>
            <a:br>
              <a:rPr lang="de-DE" sz="2800" b="1" dirty="0"/>
            </a:br>
            <a:r>
              <a:rPr lang="de-DE" sz="2800" dirty="0"/>
              <a:t>Höchste Erfolgsrate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656115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1364</Words>
  <Characters>0</Characters>
  <Application>Microsoft Office PowerPoint</Application>
  <PresentationFormat>Benutzerdefiniert</PresentationFormat>
  <Lines>0</Lines>
  <Paragraphs>473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Teilbereiche von NLP</vt:lpstr>
      <vt:lpstr>Part-of-Speech-Tagging</vt:lpstr>
      <vt:lpstr>Vergleichen von POS-Taggern</vt:lpstr>
      <vt:lpstr>Gliederung</vt:lpstr>
      <vt:lpstr>Ambiguität</vt:lpstr>
      <vt:lpstr>Tagsets</vt:lpstr>
      <vt:lpstr>Tagging-Herangehensweisen</vt:lpstr>
      <vt:lpstr>Korpora</vt:lpstr>
      <vt:lpstr>Grundlegendes − Rapidminer</vt:lpstr>
      <vt:lpstr>Gliederung</vt:lpstr>
      <vt:lpstr>Unterteilung der Arbeitsschritte</vt:lpstr>
      <vt:lpstr>Einlesen von Text</vt:lpstr>
      <vt:lpstr>Sequenzierung</vt:lpstr>
      <vt:lpstr>Sequenzierung</vt:lpstr>
      <vt:lpstr>Sequenzierung</vt:lpstr>
      <vt:lpstr>Sequenzierung</vt:lpstr>
      <vt:lpstr>Tagging</vt:lpstr>
      <vt:lpstr>Übergabeformat</vt:lpstr>
      <vt:lpstr>Evaluation</vt:lpstr>
      <vt:lpstr>Evaluation: Parsen</vt:lpstr>
      <vt:lpstr>Evaluation: Bildung der Metriken</vt:lpstr>
      <vt:lpstr>Evaluation: Bildung der Metriken</vt:lpstr>
      <vt:lpstr>Evaluation: Bildung der Metriken</vt:lpstr>
      <vt:lpstr>Evaluation: Bildung der Metriken</vt:lpstr>
      <vt:lpstr>Evaluation: Bildung der Metriken</vt:lpstr>
      <vt:lpstr>Gliederung</vt:lpstr>
      <vt:lpstr>RapidMiner-Erweiterungen</vt:lpstr>
      <vt:lpstr>Zielsetzungen </vt:lpstr>
      <vt:lpstr>Implementierung − Überblick </vt:lpstr>
      <vt:lpstr>Gliederung</vt:lpstr>
      <vt:lpstr>Tagsets</vt:lpstr>
      <vt:lpstr>Übergabeobjekt TagString </vt:lpstr>
      <vt:lpstr>Tagging-Operatoren </vt:lpstr>
      <vt:lpstr>Evaluations-Operator </vt:lpstr>
      <vt:lpstr>Gliederung</vt:lpstr>
      <vt:lpstr>Aufbau des Tests</vt:lpstr>
      <vt:lpstr>Ergebnisse: NLP4J</vt:lpstr>
      <vt:lpstr>Ergebnisse: LingPipe</vt:lpstr>
      <vt:lpstr>Ergebnisse: FastTag</vt:lpstr>
      <vt:lpstr>Ausblick</vt:lpstr>
      <vt:lpstr>Quellen (1)</vt:lpstr>
      <vt:lpstr>Quellen (2)</vt:lpstr>
      <vt:lpstr>Quellen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382</cp:revision>
  <dcterms:created xsi:type="dcterms:W3CDTF">2013-07-26T13:26:04Z</dcterms:created>
  <dcterms:modified xsi:type="dcterms:W3CDTF">2019-05-13T10:01:58Z</dcterms:modified>
</cp:coreProperties>
</file>